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86" r:id="rId2"/>
    <p:sldId id="272" r:id="rId3"/>
    <p:sldId id="317" r:id="rId4"/>
    <p:sldId id="370" r:id="rId5"/>
    <p:sldId id="371" r:id="rId6"/>
    <p:sldId id="356" r:id="rId7"/>
    <p:sldId id="351" r:id="rId8"/>
    <p:sldId id="352" r:id="rId9"/>
    <p:sldId id="357" r:id="rId10"/>
    <p:sldId id="358" r:id="rId11"/>
    <p:sldId id="333" r:id="rId12"/>
    <p:sldId id="354" r:id="rId13"/>
    <p:sldId id="355" r:id="rId14"/>
    <p:sldId id="335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30" r:id="rId23"/>
    <p:sldId id="350" r:id="rId24"/>
    <p:sldId id="368" r:id="rId25"/>
    <p:sldId id="369" r:id="rId26"/>
    <p:sldId id="344" r:id="rId27"/>
    <p:sldId id="372" r:id="rId28"/>
    <p:sldId id="373" r:id="rId29"/>
    <p:sldId id="367" r:id="rId30"/>
    <p:sldId id="302" r:id="rId31"/>
  </p:sldIdLst>
  <p:sldSz cx="12192000" cy="6858000"/>
  <p:notesSz cx="6858000" cy="9144000"/>
  <p:embeddedFontLst>
    <p:embeddedFont>
      <p:font typeface="맑은 고딕" pitchFamily="50" charset="-127"/>
      <p:regular r:id="rId33"/>
      <p:bold r:id="rId34"/>
    </p:embeddedFont>
    <p:embeddedFont>
      <p:font typeface="배달의민족 주아" pitchFamily="18" charset="-127"/>
      <p:regular r:id="rId35"/>
    </p:embeddedFont>
    <p:embeddedFont>
      <p:font typeface="Consolas" pitchFamily="49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26295"/>
    <a:srgbClr val="BA2836"/>
    <a:srgbClr val="000000"/>
    <a:srgbClr val="7F7F7F"/>
    <a:srgbClr val="F8F6F2"/>
    <a:srgbClr val="EACE62"/>
    <a:srgbClr val="F5F1EB"/>
    <a:srgbClr val="ECE4D9"/>
    <a:srgbClr val="A5C5E8"/>
    <a:srgbClr val="D1A96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279"/>
    <p:restoredTop sz="94667"/>
  </p:normalViewPr>
  <p:slideViewPr>
    <p:cSldViewPr snapToGrid="0" snapToObjects="1">
      <p:cViewPr varScale="1">
        <p:scale>
          <a:sx n="87" d="100"/>
          <a:sy n="87" d="100"/>
        </p:scale>
        <p:origin x="-88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servant2342/7837360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ui.toast.com/tui-calenda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>
            <a:extLst>
              <a:ext uri="{FF2B5EF4-FFF2-40B4-BE49-F238E27FC236}">
                <a16:creationId xmlns="" xmlns:a16="http://schemas.microsoft.com/office/drawing/2014/main" id="{FD2BE796-18C4-7542-922F-AC07CCDE25AD}"/>
              </a:ext>
            </a:extLst>
          </p:cNvPr>
          <p:cNvSpPr/>
          <p:nvPr/>
        </p:nvSpPr>
        <p:spPr>
          <a:xfrm>
            <a:off x="2262519" y="2385873"/>
            <a:ext cx="73152" cy="1853908"/>
          </a:xfrm>
          <a:prstGeom prst="leftBracket">
            <a:avLst/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13" name="왼쪽 대괄호[L] 12">
            <a:extLst>
              <a:ext uri="{FF2B5EF4-FFF2-40B4-BE49-F238E27FC236}">
                <a16:creationId xmlns="" xmlns:a16="http://schemas.microsoft.com/office/drawing/2014/main" id="{EFECA2F4-7A60-7B4A-9E41-4C7AFF855ED1}"/>
              </a:ext>
            </a:extLst>
          </p:cNvPr>
          <p:cNvSpPr/>
          <p:nvPr/>
        </p:nvSpPr>
        <p:spPr>
          <a:xfrm flipH="1">
            <a:off x="9944237" y="2385873"/>
            <a:ext cx="73152" cy="1742244"/>
          </a:xfrm>
          <a:prstGeom prst="leftBracket">
            <a:avLst/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3657" y="6008915"/>
            <a:ext cx="3967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Family C</a:t>
            </a:r>
          </a:p>
          <a:p>
            <a:pPr algn="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김진성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배인영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윤다정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이정은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정은아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882F748-B720-47A9-9623-8E981C6C522A}"/>
              </a:ext>
            </a:extLst>
          </p:cNvPr>
          <p:cNvSpPr/>
          <p:nvPr/>
        </p:nvSpPr>
        <p:spPr>
          <a:xfrm>
            <a:off x="3047999" y="365875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Work Leader</a:t>
            </a:r>
          </a:p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효과적인 팀워크와 가벼워진 업무를 이끌어내는 공간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OWL</a:t>
            </a:r>
            <a:endParaRPr lang="en-US" altLang="ko-KR" sz="2000" b="0" i="0" dirty="0">
              <a:solidFill>
                <a:schemeClr val="bg1">
                  <a:lumMod val="5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245" y="2107205"/>
            <a:ext cx="29835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O W L</a:t>
            </a:r>
            <a:endParaRPr lang="ko-KR" altLang="en-US" sz="8800" b="1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22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87 -0.00209 L -1.25E-6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82 0.0007 L 5E-6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27565" y="77310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버전 관리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A9D6EFD-6D6D-4286-A3E1-6986A6A88F88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각 삼각형[R] 8">
            <a:extLst>
              <a:ext uri="{FF2B5EF4-FFF2-40B4-BE49-F238E27FC236}">
                <a16:creationId xmlns="" xmlns:a16="http://schemas.microsoft.com/office/drawing/2014/main" id="{D6AE2E71-22A2-4A0C-8FBF-2D8EE5EA1743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787889-B58E-40BF-A0DC-EA161598A458}"/>
              </a:ext>
            </a:extLst>
          </p:cNvPr>
          <p:cNvSpPr txBox="1"/>
          <p:nvPr/>
        </p:nvSpPr>
        <p:spPr>
          <a:xfrm>
            <a:off x="212837" y="19949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프로젝트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40BC21A-E539-46F1-B9C2-609BBE3C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6" y="1451728"/>
            <a:ext cx="10812545" cy="4741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587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857" y="77815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시나리오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790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" y="1238251"/>
            <a:ext cx="5883163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" y="2971802"/>
            <a:ext cx="5872277" cy="34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251"/>
            <a:ext cx="5975231" cy="405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5290459"/>
            <a:ext cx="5976025" cy="112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요구 사항 정의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9857" y="77815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요구사항 정의서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415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D0119AE-4EA2-499B-9972-C575E5EBA5AD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각 삼각형[R] 8">
            <a:extLst>
              <a:ext uri="{FF2B5EF4-FFF2-40B4-BE49-F238E27FC236}">
                <a16:creationId xmlns="" xmlns:a16="http://schemas.microsoft.com/office/drawing/2014/main" id="{69CAA8AD-6975-4A66-B3B6-BC48151AA50D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19F3D26-132C-40C5-B9DB-D8F1B785953C}"/>
              </a:ext>
            </a:extLst>
          </p:cNvPr>
          <p:cNvSpPr txBox="1"/>
          <p:nvPr/>
        </p:nvSpPr>
        <p:spPr>
          <a:xfrm>
            <a:off x="212837" y="199491"/>
            <a:ext cx="3682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요구 사항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B37E292-F07C-46B7-81A2-6CEC087515E5}"/>
              </a:ext>
            </a:extLst>
          </p:cNvPr>
          <p:cNvSpPr txBox="1"/>
          <p:nvPr/>
        </p:nvSpPr>
        <p:spPr>
          <a:xfrm>
            <a:off x="489857" y="77815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요구사항 명세서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4F7FAE-8574-4214-83A6-27146190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4" y="1560618"/>
            <a:ext cx="5776450" cy="4524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F0CC549-B920-4EE2-A9C3-58ADFB3C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66" y="1560617"/>
            <a:ext cx="5776450" cy="4524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896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기능 요구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업무 분석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665E0FFB-A2F3-4614-9211-B06E44671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9655140"/>
              </p:ext>
            </p:extLst>
          </p:nvPr>
        </p:nvGraphicFramePr>
        <p:xfrm>
          <a:off x="1074656" y="1404272"/>
          <a:ext cx="10058402" cy="4826844"/>
        </p:xfrm>
        <a:graphic>
          <a:graphicData uri="http://schemas.openxmlformats.org/drawingml/2006/table">
            <a:tbl>
              <a:tblPr/>
              <a:tblGrid>
                <a:gridCol w="36820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5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5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52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526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526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393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업무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김진성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배인영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윤다정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이정은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정은아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29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UI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회원가입</a:t>
                      </a:r>
                      <a:r>
                        <a:rPr lang="en-US" altLang="ko-KR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로그인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회원정보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마이 </a:t>
                      </a:r>
                      <a:r>
                        <a:rPr lang="ko-KR" altLang="en-US" sz="120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대시보드</a:t>
                      </a:r>
                      <a:endParaRPr lang="en-US" altLang="ko-KR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마이 캘린더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프로젝트 </a:t>
                      </a:r>
                      <a:r>
                        <a:rPr lang="ko-KR" altLang="en-US" sz="120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대시보드</a:t>
                      </a:r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프로젝트 캘린더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칸반보드</a:t>
                      </a:r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공지사항</a:t>
                      </a:r>
                      <a:endParaRPr lang="en-US" altLang="ko-KR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드라이브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휴지통</a:t>
                      </a:r>
                      <a:endParaRPr lang="en-US" altLang="ko-KR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프로젝트 </a:t>
                      </a:r>
                      <a:r>
                        <a:rPr lang="ko-KR" altLang="en-US" sz="120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즐겨찾기</a:t>
                      </a:r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프로젝트 멤버 초대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알람</a:t>
                      </a:r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채팅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테마 설정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2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9093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기능 요구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Usecase</a:t>
            </a:r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2648A20-ECE1-4E97-8248-F6320E7D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39" y="1257346"/>
            <a:ext cx="8653806" cy="52377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23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기능 요구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Class Diagram</a:t>
            </a:r>
          </a:p>
        </p:txBody>
      </p:sp>
    </p:spTree>
    <p:extLst>
      <p:ext uri="{BB962C8B-B14F-4D97-AF65-F5344CB8AC3E}">
        <p14:creationId xmlns="" xmlns:p14="http://schemas.microsoft.com/office/powerpoint/2010/main" val="262845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기능 요구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ERD </a:t>
            </a:r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논리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98E38C-2AAF-45D7-B9AB-5FE3FAE1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329179"/>
            <a:ext cx="11500702" cy="50476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061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ERD </a:t>
            </a:r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물리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6C6481-38E1-45EE-A913-C9EC77F3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4" y="1348033"/>
            <a:ext cx="11489699" cy="5052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793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스토리 보드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" name="그림 7" descr="project.png">
            <a:extLst>
              <a:ext uri="{FF2B5EF4-FFF2-40B4-BE49-F238E27FC236}">
                <a16:creationId xmlns="" xmlns:a16="http://schemas.microsoft.com/office/drawing/2014/main" id="{94C6DFB3-DB07-4BBD-8A90-D6DC4E76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07" y="1283067"/>
            <a:ext cx="6641116" cy="5222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B655D1F-B376-427A-93A4-ED9CCA9D2FBE}"/>
              </a:ext>
            </a:extLst>
          </p:cNvPr>
          <p:cNvSpPr/>
          <p:nvPr/>
        </p:nvSpPr>
        <p:spPr>
          <a:xfrm>
            <a:off x="8011886" y="1283067"/>
            <a:ext cx="1301436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D104EBF-4BFE-4E20-A86F-78BE14F60AAA}"/>
              </a:ext>
            </a:extLst>
          </p:cNvPr>
          <p:cNvSpPr/>
          <p:nvPr/>
        </p:nvSpPr>
        <p:spPr>
          <a:xfrm>
            <a:off x="201548" y="2074562"/>
            <a:ext cx="2275115" cy="783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마이 대시보드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마이 캘린더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2A6EEBA-1237-4F63-A179-995D66216390}"/>
              </a:ext>
            </a:extLst>
          </p:cNvPr>
          <p:cNvSpPr/>
          <p:nvPr/>
        </p:nvSpPr>
        <p:spPr>
          <a:xfrm>
            <a:off x="212837" y="3802816"/>
            <a:ext cx="2252540" cy="3592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2A9DFA1-A623-438D-AA8F-546E81E48A1C}"/>
              </a:ext>
            </a:extLst>
          </p:cNvPr>
          <p:cNvSpPr/>
          <p:nvPr/>
        </p:nvSpPr>
        <p:spPr>
          <a:xfrm>
            <a:off x="9508867" y="3186260"/>
            <a:ext cx="2120194" cy="23804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프로젝트 대시보드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프로젝트 캘린더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칸반보드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공지사항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드라이브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EB9F3E-F26A-49C5-9DE3-1F816E4E9505}"/>
              </a:ext>
            </a:extLst>
          </p:cNvPr>
          <p:cNvSpPr/>
          <p:nvPr/>
        </p:nvSpPr>
        <p:spPr>
          <a:xfrm>
            <a:off x="2672206" y="1808156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80D2C9-8086-45DE-B639-CB177FB69190}"/>
              </a:ext>
            </a:extLst>
          </p:cNvPr>
          <p:cNvSpPr/>
          <p:nvPr/>
        </p:nvSpPr>
        <p:spPr>
          <a:xfrm>
            <a:off x="4768342" y="1577753"/>
            <a:ext cx="3243544" cy="2664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67AD9A-73B6-4677-B3BD-62772315948C}"/>
              </a:ext>
            </a:extLst>
          </p:cNvPr>
          <p:cNvSpPr/>
          <p:nvPr/>
        </p:nvSpPr>
        <p:spPr>
          <a:xfrm>
            <a:off x="2672206" y="3291187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8">
            <a:extLst>
              <a:ext uri="{FF2B5EF4-FFF2-40B4-BE49-F238E27FC236}">
                <a16:creationId xmlns="" xmlns:a16="http://schemas.microsoft.com/office/drawing/2014/main" id="{31D74E14-5173-4DE6-AA87-A409BA62CF36}"/>
              </a:ext>
            </a:extLst>
          </p:cNvPr>
          <p:cNvCxnSpPr>
            <a:stCxn id="17" idx="1"/>
            <a:endCxn id="14" idx="0"/>
          </p:cNvCxnSpPr>
          <p:nvPr/>
        </p:nvCxnSpPr>
        <p:spPr>
          <a:xfrm rot="10800000" flipV="1">
            <a:off x="1339106" y="1941358"/>
            <a:ext cx="1333100" cy="133203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64">
            <a:extLst>
              <a:ext uri="{FF2B5EF4-FFF2-40B4-BE49-F238E27FC236}">
                <a16:creationId xmlns="" xmlns:a16="http://schemas.microsoft.com/office/drawing/2014/main" id="{EB57FBEA-D585-4F2B-9CCD-74F1DB6A7723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1339108" y="3424390"/>
            <a:ext cx="1333103" cy="37842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70">
            <a:extLst>
              <a:ext uri="{FF2B5EF4-FFF2-40B4-BE49-F238E27FC236}">
                <a16:creationId xmlns="" xmlns:a16="http://schemas.microsoft.com/office/drawing/2014/main" id="{147C10A9-563A-4AAD-9856-F8D05AEC3DE6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9313322" y="1416270"/>
            <a:ext cx="1602797" cy="395748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95">
            <a:extLst>
              <a:ext uri="{FF2B5EF4-FFF2-40B4-BE49-F238E27FC236}">
                <a16:creationId xmlns="" xmlns:a16="http://schemas.microsoft.com/office/drawing/2014/main" id="{003088A3-6436-4F52-A651-D77938EF3ED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011886" y="1710957"/>
            <a:ext cx="1657408" cy="1475303"/>
          </a:xfrm>
          <a:prstGeom prst="bentConnector3">
            <a:avLst>
              <a:gd name="adj1" fmla="val 1022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D9AF9C4-6E0C-4987-97E1-4A91E0976C22}"/>
              </a:ext>
            </a:extLst>
          </p:cNvPr>
          <p:cNvSpPr/>
          <p:nvPr/>
        </p:nvSpPr>
        <p:spPr>
          <a:xfrm>
            <a:off x="9914847" y="1812018"/>
            <a:ext cx="2002544" cy="10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회원 설정</a:t>
            </a:r>
            <a:r>
              <a:rPr lang="en-US" altLang="ko-KR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채팅</a:t>
            </a:r>
            <a:endParaRPr lang="en-US" altLang="ko-KR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알람</a:t>
            </a:r>
          </a:p>
        </p:txBody>
      </p:sp>
    </p:spTree>
    <p:extLst>
      <p:ext uri="{BB962C8B-B14F-4D97-AF65-F5344CB8AC3E}">
        <p14:creationId xmlns="" xmlns:p14="http://schemas.microsoft.com/office/powerpoint/2010/main" val="33416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91105" y="4300493"/>
            <a:ext cx="274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kumimoji="1" lang="ko-KR" altLang="en-US" sz="2000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444580" y="4300493"/>
            <a:ext cx="274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분석 설계</a:t>
            </a:r>
            <a:endParaRPr kumimoji="1" lang="ko-KR" altLang="en-US" sz="2000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188683" y="4300493"/>
            <a:ext cx="274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시연</a:t>
            </a:r>
            <a:endParaRPr kumimoji="1" lang="ko-KR" altLang="en-US" sz="2000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4300493"/>
            <a:ext cx="274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기술 소개</a:t>
            </a:r>
            <a:endParaRPr kumimoji="1" lang="ko-KR" altLang="en-US" sz="2000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="" xmlns:a16="http://schemas.microsoft.com/office/drawing/2014/main" id="{B15BC01F-85DD-6C4D-969F-ADCBD2EA1767}"/>
              </a:ext>
            </a:extLst>
          </p:cNvPr>
          <p:cNvSpPr/>
          <p:nvPr/>
        </p:nvSpPr>
        <p:spPr>
          <a:xfrm>
            <a:off x="1814621" y="2991397"/>
            <a:ext cx="484122" cy="113646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4DE23C4-D779-3D4A-955D-339E1BFECDE9}"/>
              </a:ext>
            </a:extLst>
          </p:cNvPr>
          <p:cNvSpPr/>
          <p:nvPr/>
        </p:nvSpPr>
        <p:spPr>
          <a:xfrm>
            <a:off x="193298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9E85BA02-5CD5-C244-B2E5-5A66D4E9D24A}"/>
              </a:ext>
            </a:extLst>
          </p:cNvPr>
          <p:cNvSpPr/>
          <p:nvPr/>
        </p:nvSpPr>
        <p:spPr>
          <a:xfrm>
            <a:off x="186889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="" xmlns:a16="http://schemas.microsoft.com/office/drawing/2014/main" id="{08DCDE5E-8FBD-9F45-B642-7F7DC2A30298}"/>
              </a:ext>
            </a:extLst>
          </p:cNvPr>
          <p:cNvSpPr/>
          <p:nvPr/>
        </p:nvSpPr>
        <p:spPr>
          <a:xfrm>
            <a:off x="4533991" y="2991397"/>
            <a:ext cx="484122" cy="113646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7DED2737-C550-0043-A389-B804C5C9CDED}"/>
              </a:ext>
            </a:extLst>
          </p:cNvPr>
          <p:cNvSpPr/>
          <p:nvPr/>
        </p:nvSpPr>
        <p:spPr>
          <a:xfrm>
            <a:off x="465235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DA2565A9-A39B-8C49-8DF8-F04B259702F2}"/>
              </a:ext>
            </a:extLst>
          </p:cNvPr>
          <p:cNvSpPr/>
          <p:nvPr/>
        </p:nvSpPr>
        <p:spPr>
          <a:xfrm>
            <a:off x="458826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C4567BC-0D51-9846-8D02-B52A3DAD6382}"/>
              </a:ext>
            </a:extLst>
          </p:cNvPr>
          <p:cNvSpPr/>
          <p:nvPr/>
        </p:nvSpPr>
        <p:spPr>
          <a:xfrm>
            <a:off x="458747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="" xmlns:a16="http://schemas.microsoft.com/office/drawing/2014/main" id="{192C4406-F5BE-AB4A-BC1D-5F2AC2B497E5}"/>
              </a:ext>
            </a:extLst>
          </p:cNvPr>
          <p:cNvSpPr/>
          <p:nvPr/>
        </p:nvSpPr>
        <p:spPr>
          <a:xfrm>
            <a:off x="7291611" y="2996592"/>
            <a:ext cx="484122" cy="1131274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0A1B75A-1C2F-3C4B-A218-8DEF5EA1A240}"/>
              </a:ext>
            </a:extLst>
          </p:cNvPr>
          <p:cNvSpPr/>
          <p:nvPr/>
        </p:nvSpPr>
        <p:spPr>
          <a:xfrm>
            <a:off x="7409973" y="2868846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E8C94F4-E033-604B-8A58-00F978D2EB43}"/>
              </a:ext>
            </a:extLst>
          </p:cNvPr>
          <p:cNvSpPr/>
          <p:nvPr/>
        </p:nvSpPr>
        <p:spPr>
          <a:xfrm>
            <a:off x="734588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3CE4ED5-DA1F-5940-AC3E-08F271B2E1E5}"/>
              </a:ext>
            </a:extLst>
          </p:cNvPr>
          <p:cNvSpPr/>
          <p:nvPr/>
        </p:nvSpPr>
        <p:spPr>
          <a:xfrm>
            <a:off x="734509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F879863-4002-0649-908E-E3FA425C7515}"/>
              </a:ext>
            </a:extLst>
          </p:cNvPr>
          <p:cNvSpPr/>
          <p:nvPr/>
        </p:nvSpPr>
        <p:spPr>
          <a:xfrm>
            <a:off x="7345099" y="335358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="" xmlns:a16="http://schemas.microsoft.com/office/drawing/2014/main" id="{D9415A5C-B5F6-434A-AAC2-5D23A69D0690}"/>
              </a:ext>
            </a:extLst>
          </p:cNvPr>
          <p:cNvSpPr/>
          <p:nvPr/>
        </p:nvSpPr>
        <p:spPr>
          <a:xfrm>
            <a:off x="10043098" y="2997416"/>
            <a:ext cx="484122" cy="1131274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A2E4B733-0B2F-EB44-9495-3D7B493225B5}"/>
              </a:ext>
            </a:extLst>
          </p:cNvPr>
          <p:cNvSpPr/>
          <p:nvPr/>
        </p:nvSpPr>
        <p:spPr>
          <a:xfrm>
            <a:off x="10161460" y="2869670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25B6C46A-2DED-544B-825A-A3E9D8F9B9F1}"/>
              </a:ext>
            </a:extLst>
          </p:cNvPr>
          <p:cNvSpPr/>
          <p:nvPr/>
        </p:nvSpPr>
        <p:spPr>
          <a:xfrm>
            <a:off x="10097369" y="384836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326295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B00F2CE-B862-1F45-A8EF-EEAB910DC2DD}"/>
              </a:ext>
            </a:extLst>
          </p:cNvPr>
          <p:cNvSpPr/>
          <p:nvPr/>
        </p:nvSpPr>
        <p:spPr>
          <a:xfrm>
            <a:off x="10096586" y="3601582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C840DF5C-D742-454B-9744-B666449F3463}"/>
              </a:ext>
            </a:extLst>
          </p:cNvPr>
          <p:cNvSpPr/>
          <p:nvPr/>
        </p:nvSpPr>
        <p:spPr>
          <a:xfrm>
            <a:off x="10096586" y="335441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FD7FDAD-86FC-2F4C-974B-9A9A60523BA0}"/>
              </a:ext>
            </a:extLst>
          </p:cNvPr>
          <p:cNvSpPr/>
          <p:nvPr/>
        </p:nvSpPr>
        <p:spPr>
          <a:xfrm>
            <a:off x="10096586" y="309888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E8730FD-3FE0-CF49-87D6-55D4CADD52EC}"/>
              </a:ext>
            </a:extLst>
          </p:cNvPr>
          <p:cNvSpPr/>
          <p:nvPr/>
        </p:nvSpPr>
        <p:spPr>
          <a:xfrm rot="5400000">
            <a:off x="6023231" y="880561"/>
            <a:ext cx="130629" cy="2140864"/>
          </a:xfrm>
          <a:prstGeom prst="rect">
            <a:avLst/>
          </a:prstGeom>
          <a:solidFill>
            <a:srgbClr val="326295"/>
          </a:solidFill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924124E-8556-6D40-B0AF-F8C8FE260281}"/>
              </a:ext>
            </a:extLst>
          </p:cNvPr>
          <p:cNvSpPr txBox="1"/>
          <p:nvPr/>
        </p:nvSpPr>
        <p:spPr>
          <a:xfrm>
            <a:off x="4715176" y="1284982"/>
            <a:ext cx="274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목 차</a:t>
            </a:r>
            <a:endParaRPr kumimoji="1"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3444580" y="479331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요구사항 정의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3444580" y="529510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기능요구 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3444580" y="579689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분석설계 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4700603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BACK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5083374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FRONT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5466145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OPEN API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5848916"/>
            <a:ext cx="274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TOOL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938098" y="6231686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협업툴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691105" y="479331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주제 선정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691105" y="5268040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프로젝트 일정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7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체크 리스트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1F5F861-AEFE-467F-AD0B-F6BBD35F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4072380"/>
            <a:ext cx="5879668" cy="23189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619FDC5-1711-4CD6-810C-0C8610B4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0" y="1373195"/>
            <a:ext cx="5898522" cy="2718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DB9CE97-51FA-4179-9F58-ACED9398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70" y="1373195"/>
            <a:ext cx="5871860" cy="1351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187D07F-F2DD-4EB0-8DA3-6622ABEF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92" y="2724346"/>
            <a:ext cx="5879668" cy="2873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28C1E59-3A1C-4D97-A7F0-8A6FA9684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315"/>
          <a:stretch/>
        </p:blipFill>
        <p:spPr>
          <a:xfrm>
            <a:off x="6171419" y="5588500"/>
            <a:ext cx="5860811" cy="7934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583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91BDF5-629B-4AF3-A8CE-E4EA9DCEA48B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7E7A9195-0E51-4445-93B6-2976F8FBE0D8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1A2FE2-9AA3-4B6C-B724-5E77A728E14B}"/>
              </a:ext>
            </a:extLst>
          </p:cNvPr>
          <p:cNvSpPr txBox="1"/>
          <p:nvPr/>
        </p:nvSpPr>
        <p:spPr>
          <a:xfrm>
            <a:off x="212837" y="199491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02.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</a:t>
            </a:r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분석 설계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489857" y="77815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트러블 슈팅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464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03.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시연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E1EFFF1F-F5CA-4DD2-849E-59987C5ECCCB}"/>
              </a:ext>
            </a:extLst>
          </p:cNvPr>
          <p:cNvSpPr/>
          <p:nvPr/>
        </p:nvSpPr>
        <p:spPr>
          <a:xfrm>
            <a:off x="4505984" y="2469823"/>
            <a:ext cx="3180032" cy="301657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="" xmlns:a16="http://schemas.microsoft.com/office/drawing/2014/main" id="{513D87CD-D553-4DB4-9F33-C915BFF1E62A}"/>
              </a:ext>
            </a:extLst>
          </p:cNvPr>
          <p:cNvSpPr/>
          <p:nvPr/>
        </p:nvSpPr>
        <p:spPr>
          <a:xfrm rot="5400000">
            <a:off x="5653433" y="3605752"/>
            <a:ext cx="1074655" cy="744718"/>
          </a:xfrm>
          <a:prstGeom prst="triangle">
            <a:avLst/>
          </a:prstGeom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208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287532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FRONT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그림 9" descr="html5.png">
            <a:extLst>
              <a:ext uri="{FF2B5EF4-FFF2-40B4-BE49-F238E27FC236}">
                <a16:creationId xmlns="" xmlns:a16="http://schemas.microsoft.com/office/drawing/2014/main" id="{2F4D2618-1A23-41D3-BEFB-694548B8E1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>
            <a:extLst>
              <a:ext uri="{FF2B5EF4-FFF2-40B4-BE49-F238E27FC236}">
                <a16:creationId xmlns="" xmlns:a16="http://schemas.microsoft.com/office/drawing/2014/main" id="{9B0027A7-1163-4A5A-8B53-3AE3E446DB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>
            <a:extLst>
              <a:ext uri="{FF2B5EF4-FFF2-40B4-BE49-F238E27FC236}">
                <a16:creationId xmlns="" xmlns:a16="http://schemas.microsoft.com/office/drawing/2014/main" id="{90B15745-ACD9-4CFC-9535-4A20161303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>
            <a:extLst>
              <a:ext uri="{FF2B5EF4-FFF2-40B4-BE49-F238E27FC236}">
                <a16:creationId xmlns="" xmlns:a16="http://schemas.microsoft.com/office/drawing/2014/main" id="{3178746F-5547-4508-BD10-ED7288D116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DCEF43E-F12F-417F-A6CB-B35D966AD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3F96CE1-978A-46D1-B49F-D0EE61A23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>
            <a:extLst>
              <a:ext uri="{FF2B5EF4-FFF2-40B4-BE49-F238E27FC236}">
                <a16:creationId xmlns="" xmlns:a16="http://schemas.microsoft.com/office/drawing/2014/main" id="{2FEDF07C-8471-49AF-8187-0B09508B6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A7D6FD87-1371-46C1-A82C-036B92C366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4610"/>
          <a:stretch/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5BE0C9-D438-4700-B07F-62D1D097CE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47" t="27804" r="3596"/>
          <a:stretch/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70BD89E-5149-4561-B980-5AB46D17C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68C365E-0B34-4212-816A-2CFBCFCE7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103187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BACK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" name="그림 32" descr="mybatis.png">
            <a:extLst>
              <a:ext uri="{FF2B5EF4-FFF2-40B4-BE49-F238E27FC236}">
                <a16:creationId xmlns="" xmlns:a16="http://schemas.microsoft.com/office/drawing/2014/main" id="{42FD58B8-660F-4CBE-9928-D52AE0BA2DC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96D1DAE-9992-4D39-B8CD-E3F792B2D8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5C19A91-D5AD-483C-A5D9-EBEC66E8B83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7344" t="11626" r="45313" b="44776"/>
          <a:stretch/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>
            <a:extLst>
              <a:ext uri="{FF2B5EF4-FFF2-40B4-BE49-F238E27FC236}">
                <a16:creationId xmlns="" xmlns:a16="http://schemas.microsoft.com/office/drawing/2014/main" id="{B17A0F97-2FFF-4139-A10B-2D005DAAB990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>
            <a:extLst>
              <a:ext uri="{FF2B5EF4-FFF2-40B4-BE49-F238E27FC236}">
                <a16:creationId xmlns="" xmlns:a16="http://schemas.microsoft.com/office/drawing/2014/main" id="{58086CB2-27F8-4B15-B300-DEECDD1F24D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29FF0A52-B639-4CE8-BBF2-E19AE86A83A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5781" t="33333" r="18438" b="23194"/>
          <a:stretch/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051955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TOOL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6" name="그림 45" descr="tomcat.png">
            <a:extLst>
              <a:ext uri="{FF2B5EF4-FFF2-40B4-BE49-F238E27FC236}">
                <a16:creationId xmlns="" xmlns:a16="http://schemas.microsoft.com/office/drawing/2014/main" id="{BFA4FCAC-EE8B-427F-B0A1-A68E2F8701F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50" t="11051" r="17174" b="11714"/>
          <a:stretch/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>
            <a:extLst>
              <a:ext uri="{FF2B5EF4-FFF2-40B4-BE49-F238E27FC236}">
                <a16:creationId xmlns="" xmlns:a16="http://schemas.microsoft.com/office/drawing/2014/main" id="{47BA5490-3870-4251-802F-BC64038EB3C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3" t="29855" r="11340" b="29479"/>
          <a:stretch/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837" b="25332"/>
          <a:stretch/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>
            <a:extLst>
              <a:ext uri="{FF2B5EF4-FFF2-40B4-BE49-F238E27FC236}">
                <a16:creationId xmlns="" xmlns:a16="http://schemas.microsoft.com/office/drawing/2014/main" id="{88DC51E6-FADF-47F5-A1DE-442BC1F559FF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9D07E1F-B5A6-4388-913A-4E90E9212C51}"/>
              </a:ext>
            </a:extLst>
          </p:cNvPr>
          <p:cNvSpPr/>
          <p:nvPr/>
        </p:nvSpPr>
        <p:spPr>
          <a:xfrm>
            <a:off x="5203596" y="1180147"/>
            <a:ext cx="698840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1754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287532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FRONT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그림 9" descr="html5.png">
            <a:extLst>
              <a:ext uri="{FF2B5EF4-FFF2-40B4-BE49-F238E27FC236}">
                <a16:creationId xmlns="" xmlns:a16="http://schemas.microsoft.com/office/drawing/2014/main" id="{2F4D2618-1A23-41D3-BEFB-694548B8E1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>
            <a:extLst>
              <a:ext uri="{FF2B5EF4-FFF2-40B4-BE49-F238E27FC236}">
                <a16:creationId xmlns="" xmlns:a16="http://schemas.microsoft.com/office/drawing/2014/main" id="{9B0027A7-1163-4A5A-8B53-3AE3E446DB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>
            <a:extLst>
              <a:ext uri="{FF2B5EF4-FFF2-40B4-BE49-F238E27FC236}">
                <a16:creationId xmlns="" xmlns:a16="http://schemas.microsoft.com/office/drawing/2014/main" id="{90B15745-ACD9-4CFC-9535-4A20161303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>
            <a:extLst>
              <a:ext uri="{FF2B5EF4-FFF2-40B4-BE49-F238E27FC236}">
                <a16:creationId xmlns="" xmlns:a16="http://schemas.microsoft.com/office/drawing/2014/main" id="{3178746F-5547-4508-BD10-ED7288D116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DCEF43E-F12F-417F-A6CB-B35D966AD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3F96CE1-978A-46D1-B49F-D0EE61A23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>
            <a:extLst>
              <a:ext uri="{FF2B5EF4-FFF2-40B4-BE49-F238E27FC236}">
                <a16:creationId xmlns="" xmlns:a16="http://schemas.microsoft.com/office/drawing/2014/main" id="{2FEDF07C-8471-49AF-8187-0B09508B6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A7D6FD87-1371-46C1-A82C-036B92C366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4610"/>
          <a:stretch/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5BE0C9-D438-4700-B07F-62D1D097CE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47" t="27804" r="3596"/>
          <a:stretch/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70BD89E-5149-4561-B980-5AB46D17C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68C365E-0B34-4212-816A-2CFBCFCE7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103187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BACK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" name="그림 32" descr="mybatis.png">
            <a:extLst>
              <a:ext uri="{FF2B5EF4-FFF2-40B4-BE49-F238E27FC236}">
                <a16:creationId xmlns="" xmlns:a16="http://schemas.microsoft.com/office/drawing/2014/main" id="{42FD58B8-660F-4CBE-9928-D52AE0BA2DC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96D1DAE-9992-4D39-B8CD-E3F792B2D8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5C19A91-D5AD-483C-A5D9-EBEC66E8B83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7344" t="11626" r="45313" b="44776"/>
          <a:stretch/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>
            <a:extLst>
              <a:ext uri="{FF2B5EF4-FFF2-40B4-BE49-F238E27FC236}">
                <a16:creationId xmlns="" xmlns:a16="http://schemas.microsoft.com/office/drawing/2014/main" id="{B17A0F97-2FFF-4139-A10B-2D005DAAB990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>
            <a:extLst>
              <a:ext uri="{FF2B5EF4-FFF2-40B4-BE49-F238E27FC236}">
                <a16:creationId xmlns="" xmlns:a16="http://schemas.microsoft.com/office/drawing/2014/main" id="{58086CB2-27F8-4B15-B300-DEECDD1F24D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29FF0A52-B639-4CE8-BBF2-E19AE86A83A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5781" t="33333" r="18438" b="23194"/>
          <a:stretch/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051955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TOOL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6" name="그림 45" descr="tomcat.png">
            <a:extLst>
              <a:ext uri="{FF2B5EF4-FFF2-40B4-BE49-F238E27FC236}">
                <a16:creationId xmlns="" xmlns:a16="http://schemas.microsoft.com/office/drawing/2014/main" id="{BFA4FCAC-EE8B-427F-B0A1-A68E2F8701F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50" t="11051" r="17174" b="11714"/>
          <a:stretch/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>
            <a:extLst>
              <a:ext uri="{FF2B5EF4-FFF2-40B4-BE49-F238E27FC236}">
                <a16:creationId xmlns="" xmlns:a16="http://schemas.microsoft.com/office/drawing/2014/main" id="{47BA5490-3870-4251-802F-BC64038EB3C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3" t="29855" r="11340" b="29479"/>
          <a:stretch/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837" b="25332"/>
          <a:stretch/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>
            <a:extLst>
              <a:ext uri="{FF2B5EF4-FFF2-40B4-BE49-F238E27FC236}">
                <a16:creationId xmlns="" xmlns:a16="http://schemas.microsoft.com/office/drawing/2014/main" id="{88DC51E6-FADF-47F5-A1DE-442BC1F559FF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E3510DE-0ABB-4E9C-9FBB-D5921D7C69B4}"/>
              </a:ext>
            </a:extLst>
          </p:cNvPr>
          <p:cNvSpPr/>
          <p:nvPr/>
        </p:nvSpPr>
        <p:spPr>
          <a:xfrm>
            <a:off x="0" y="1170542"/>
            <a:ext cx="522481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249F868B-A0C3-487D-9255-34EFF1903B88}"/>
              </a:ext>
            </a:extLst>
          </p:cNvPr>
          <p:cNvSpPr/>
          <p:nvPr/>
        </p:nvSpPr>
        <p:spPr>
          <a:xfrm>
            <a:off x="8606920" y="1170955"/>
            <a:ext cx="3585080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353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287532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FRONT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그림 9" descr="html5.png">
            <a:extLst>
              <a:ext uri="{FF2B5EF4-FFF2-40B4-BE49-F238E27FC236}">
                <a16:creationId xmlns="" xmlns:a16="http://schemas.microsoft.com/office/drawing/2014/main" id="{2F4D2618-1A23-41D3-BEFB-694548B8E1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>
            <a:extLst>
              <a:ext uri="{FF2B5EF4-FFF2-40B4-BE49-F238E27FC236}">
                <a16:creationId xmlns="" xmlns:a16="http://schemas.microsoft.com/office/drawing/2014/main" id="{9B0027A7-1163-4A5A-8B53-3AE3E446DB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>
            <a:extLst>
              <a:ext uri="{FF2B5EF4-FFF2-40B4-BE49-F238E27FC236}">
                <a16:creationId xmlns="" xmlns:a16="http://schemas.microsoft.com/office/drawing/2014/main" id="{90B15745-ACD9-4CFC-9535-4A20161303F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>
            <a:extLst>
              <a:ext uri="{FF2B5EF4-FFF2-40B4-BE49-F238E27FC236}">
                <a16:creationId xmlns="" xmlns:a16="http://schemas.microsoft.com/office/drawing/2014/main" id="{3178746F-5547-4508-BD10-ED7288D116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DCEF43E-F12F-417F-A6CB-B35D966AD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3F96CE1-978A-46D1-B49F-D0EE61A23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>
            <a:extLst>
              <a:ext uri="{FF2B5EF4-FFF2-40B4-BE49-F238E27FC236}">
                <a16:creationId xmlns="" xmlns:a16="http://schemas.microsoft.com/office/drawing/2014/main" id="{2FEDF07C-8471-49AF-8187-0B09508B6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A7D6FD87-1371-46C1-A82C-036B92C366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4610"/>
          <a:stretch/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5BE0C9-D438-4700-B07F-62D1D097CE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47" t="27804" r="3596"/>
          <a:stretch/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70BD89E-5149-4561-B980-5AB46D17C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68C365E-0B34-4212-816A-2CFBCFCE7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103187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BACK 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" name="그림 32" descr="mybatis.png">
            <a:extLst>
              <a:ext uri="{FF2B5EF4-FFF2-40B4-BE49-F238E27FC236}">
                <a16:creationId xmlns="" xmlns:a16="http://schemas.microsoft.com/office/drawing/2014/main" id="{42FD58B8-660F-4CBE-9928-D52AE0BA2DC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96D1DAE-9992-4D39-B8CD-E3F792B2D8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5C19A91-D5AD-483C-A5D9-EBEC66E8B83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7344" t="11626" r="45313" b="44776"/>
          <a:stretch/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>
            <a:extLst>
              <a:ext uri="{FF2B5EF4-FFF2-40B4-BE49-F238E27FC236}">
                <a16:creationId xmlns="" xmlns:a16="http://schemas.microsoft.com/office/drawing/2014/main" id="{B17A0F97-2FFF-4139-A10B-2D005DAAB990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>
            <a:extLst>
              <a:ext uri="{FF2B5EF4-FFF2-40B4-BE49-F238E27FC236}">
                <a16:creationId xmlns="" xmlns:a16="http://schemas.microsoft.com/office/drawing/2014/main" id="{58086CB2-27F8-4B15-B300-DEECDD1F24D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29FF0A52-B639-4CE8-BBF2-E19AE86A83A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5781" t="33333" r="18438" b="23194"/>
          <a:stretch/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051955" cy="523220"/>
          </a:xfrm>
          <a:prstGeom prst="rect">
            <a:avLst/>
          </a:prstGeom>
          <a:solidFill>
            <a:srgbClr val="326295"/>
          </a:solidFill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TOOL</a:t>
            </a:r>
            <a:endParaRPr lang="en-US" altLang="ko-KR" sz="24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6" name="그림 45" descr="tomcat.png">
            <a:extLst>
              <a:ext uri="{FF2B5EF4-FFF2-40B4-BE49-F238E27FC236}">
                <a16:creationId xmlns="" xmlns:a16="http://schemas.microsoft.com/office/drawing/2014/main" id="{BFA4FCAC-EE8B-427F-B0A1-A68E2F8701F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50" t="11051" r="17174" b="11714"/>
          <a:stretch/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>
            <a:extLst>
              <a:ext uri="{FF2B5EF4-FFF2-40B4-BE49-F238E27FC236}">
                <a16:creationId xmlns="" xmlns:a16="http://schemas.microsoft.com/office/drawing/2014/main" id="{47BA5490-3870-4251-802F-BC64038EB3C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3" t="29855" r="11340" b="29479"/>
          <a:stretch/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837" b="25332"/>
          <a:stretch/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>
            <a:extLst>
              <a:ext uri="{FF2B5EF4-FFF2-40B4-BE49-F238E27FC236}">
                <a16:creationId xmlns="" xmlns:a16="http://schemas.microsoft.com/office/drawing/2014/main" id="{88DC51E6-FADF-47F5-A1DE-442BC1F559FF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37BB561-4363-43FA-856A-85194295F566}"/>
              </a:ext>
            </a:extLst>
          </p:cNvPr>
          <p:cNvSpPr/>
          <p:nvPr/>
        </p:nvSpPr>
        <p:spPr>
          <a:xfrm>
            <a:off x="0" y="1161886"/>
            <a:ext cx="8611062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225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38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Toast UI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로 구현한 개인 </a:t>
            </a:r>
            <a:r>
              <a:rPr lang="en-US" altLang="ko-KR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프로젝트 캘린더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6023" y="4586463"/>
            <a:ext cx="2220686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beforeCreateSchedule</a:t>
            </a:r>
            <a:endParaRPr lang="ko-KR" altLang="en-US" sz="160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6023" y="5223278"/>
            <a:ext cx="2220686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beforeUpdateSchedule</a:t>
            </a:r>
            <a:endParaRPr lang="ko-KR" altLang="en-US" sz="160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6023" y="5860092"/>
            <a:ext cx="2220686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beforeDeleteSchedule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94640" y="1404236"/>
            <a:ext cx="2421006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프로젝트 리스트 목록 출력</a:t>
            </a:r>
            <a:endParaRPr lang="ko-KR" altLang="en-US" sz="160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6270" y="1391471"/>
            <a:ext cx="2421007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My / Project </a:t>
            </a:r>
            <a:r>
              <a:rPr lang="ko-KR" altLang="en-US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스케줄 출력</a:t>
            </a:r>
            <a:endParaRPr lang="ko-KR" altLang="en-US" sz="160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DCEF43E-F12F-417F-A6CB-B35D966A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7" y="1358235"/>
            <a:ext cx="1926772" cy="437903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894629" y="4113189"/>
            <a:ext cx="169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Event Handlers</a:t>
            </a:r>
            <a:endParaRPr lang="en-US" altLang="ko-KR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37" y="1850550"/>
            <a:ext cx="3929077" cy="206833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3058299" y="4619121"/>
            <a:ext cx="3087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$.ajax({ url: ‘InsertCalendar.do’</a:t>
            </a:r>
            <a:endParaRPr lang="en-US" altLang="ko-KR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3058299" y="5300260"/>
            <a:ext cx="3157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$.ajax({ url: ‘</a:t>
            </a:r>
            <a:r>
              <a:rPr lang="en-US" altLang="ko-KR" sz="1600" smtClean="0">
                <a:latin typeface="배달의민족 주아" pitchFamily="18" charset="-127"/>
                <a:ea typeface="배달의민족 주아" pitchFamily="18" charset="-127"/>
              </a:rPr>
              <a:t>UpdateCalendar.do</a:t>
            </a:r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’</a:t>
            </a:r>
            <a:endParaRPr lang="en-US" altLang="ko-KR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21DA38C-7DA6-4F89-9FAE-3F48885F2EE8}"/>
              </a:ext>
            </a:extLst>
          </p:cNvPr>
          <p:cNvSpPr txBox="1"/>
          <p:nvPr/>
        </p:nvSpPr>
        <p:spPr>
          <a:xfrm>
            <a:off x="3058299" y="5937074"/>
            <a:ext cx="3109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$.ajax({ url: ‘</a:t>
            </a:r>
            <a:r>
              <a:rPr lang="en-US" altLang="ko-KR" sz="1600" smtClean="0">
                <a:latin typeface="배달의민족 주아" pitchFamily="18" charset="-127"/>
                <a:ea typeface="배달의민족 주아" pitchFamily="18" charset="-127"/>
              </a:rPr>
              <a:t>DeleteCalendar.do</a:t>
            </a:r>
            <a:r>
              <a:rPr lang="en-US" altLang="ko-KR" sz="160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’</a:t>
            </a:r>
            <a:endParaRPr lang="en-US" altLang="ko-KR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1" name="직선 연결선 30"/>
          <p:cNvCxnSpPr>
            <a:endCxn id="8" idx="1"/>
          </p:cNvCxnSpPr>
          <p:nvPr/>
        </p:nvCxnSpPr>
        <p:spPr>
          <a:xfrm>
            <a:off x="305642" y="4809620"/>
            <a:ext cx="360381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05642" y="4809620"/>
            <a:ext cx="0" cy="127362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12" idx="1"/>
          </p:cNvCxnSpPr>
          <p:nvPr/>
        </p:nvCxnSpPr>
        <p:spPr>
          <a:xfrm>
            <a:off x="305642" y="6083249"/>
            <a:ext cx="360381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9" idx="1"/>
          </p:cNvCxnSpPr>
          <p:nvPr/>
        </p:nvCxnSpPr>
        <p:spPr>
          <a:xfrm flipH="1">
            <a:off x="305642" y="5446435"/>
            <a:ext cx="360381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6846691" y="1719763"/>
            <a:ext cx="5269107" cy="4093428"/>
          </a:xfrm>
          <a:prstGeom prst="rect">
            <a:avLst/>
          </a:prstGeom>
          <a:solidFill>
            <a:srgbClr val="FFFFFF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$.ajax({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smtClean="0">
                <a:solidFill>
                  <a:srgbClr val="01010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url: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"ProjectList.do"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success: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(data){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let calendar;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$.each(data,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(index, element){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CalendarInfo();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//JSON </a:t>
            </a:r>
            <a:r>
              <a:rPr kumimoji="1" 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데이터 전역 변수에 추가</a:t>
            </a:r>
            <a:endParaRPr kumimoji="1" lang="ko-KR" sz="1400" b="0" i="0" u="none" strike="noStrike" cap="none" normalizeH="0" baseline="0" smtClean="0">
              <a:ln>
                <a:noFill/>
              </a:ln>
              <a:solidFill>
                <a:srgbClr val="01010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addCalendar(calendar);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let calendarList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$(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'#calendarList'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let html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[];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CalendarList.forEach(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(calendar)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//</a:t>
            </a:r>
            <a:r>
              <a:rPr kumimoji="1" 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캘린더 목록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-&gt; VIEW</a:t>
            </a:r>
            <a:r>
              <a:rPr kumimoji="1" lang="ko-KR" sz="1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단에 출력</a:t>
            </a:r>
            <a:endParaRPr kumimoji="1" lang="ko-KR" sz="1400" b="0" i="0" u="none" strike="noStrike" cap="none" normalizeH="0" baseline="0" smtClean="0">
              <a:ln>
                <a:noFill/>
              </a:ln>
              <a:solidFill>
                <a:srgbClr val="01010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calendarList.innerHTML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html.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66DE2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join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'\n\n'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1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setSchedules();</a:t>
            </a:r>
            <a:r>
              <a:rPr kumimoji="1"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/</a:t>
            </a:r>
            <a:r>
              <a:rPr kumimoji="1" lang="en-US" altLang="ko-KR" sz="1400" i="0" u="none" strike="noStrike" cap="none" normalizeH="0" baseline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/</a:t>
            </a:r>
            <a:r>
              <a:rPr kumimoji="1" lang="en-US" altLang="ko-KR" sz="1200" i="0" u="none" strike="noStrike" cap="none" normalizeH="0" baseline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cal.createSchedules(ScheduleList);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		</a:t>
            </a:r>
            <a:r>
              <a:rPr kumimoji="1"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//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배달의민족 주아" pitchFamily="18" charset="-127"/>
              </a:rPr>
              <a:t> refreshScheduleVisibility();</a:t>
            </a:r>
            <a:endParaRPr kumimoji="1" lang="ko-KR" altLang="ko-KR" sz="140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itchFamily="49" charset="0"/>
              <a:ea typeface="배달의민족 주아" pitchFamily="18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});</a:t>
            </a:r>
            <a:endParaRPr kumimoji="1" lang="ko-KR" altLang="ko-K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42" name="Shape 41"/>
          <p:cNvCxnSpPr>
            <a:stCxn id="13" idx="2"/>
          </p:cNvCxnSpPr>
          <p:nvPr/>
        </p:nvCxnSpPr>
        <p:spPr>
          <a:xfrm rot="16200000" flipH="1">
            <a:off x="5924739" y="1430954"/>
            <a:ext cx="502357" cy="1341548"/>
          </a:xfrm>
          <a:prstGeom prst="bentConnector2">
            <a:avLst/>
          </a:prstGeom>
          <a:ln w="381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838323" y="1523104"/>
            <a:ext cx="5269105" cy="4739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generateSchedule(viewName)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rgbClr val="01010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$.ajax({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url: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"GetMyAllCalendars.do"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dataType: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"json"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async: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false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success: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(data){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ScheduleList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[];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$.each(data,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(index, element){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let calendar;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let schedule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ScheduleInfo();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$.each(CalendarList,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function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(index, obj){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if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obj.id </a:t>
            </a:r>
            <a:r>
              <a:rPr kumimoji="1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==</a:t>
            </a:r>
            <a:r>
              <a:rPr kumimoji="1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element.projectIdx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obj;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return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false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GetCalendar(calendar, element);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//JSON </a:t>
            </a: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데이터 전역 변수에 추가 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  <a:endParaRPr kumimoji="1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45" name="Shape 44"/>
          <p:cNvCxnSpPr/>
          <p:nvPr/>
        </p:nvCxnSpPr>
        <p:spPr>
          <a:xfrm rot="16200000" flipH="1">
            <a:off x="5916370" y="1418191"/>
            <a:ext cx="502357" cy="1341548"/>
          </a:xfrm>
          <a:prstGeom prst="bentConnector2">
            <a:avLst/>
          </a:prstGeom>
          <a:ln w="381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12837" y="1850550"/>
            <a:ext cx="504000" cy="957964"/>
          </a:xfrm>
          <a:prstGeom prst="rect">
            <a:avLst/>
          </a:prstGeom>
          <a:noFill/>
          <a:ln w="28575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94629" y="2144486"/>
            <a:ext cx="3247285" cy="1774394"/>
          </a:xfrm>
          <a:prstGeom prst="rect">
            <a:avLst/>
          </a:prstGeom>
          <a:noFill/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03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29" grpId="0" animBg="1"/>
      <p:bldP spid="1030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857" y="789043"/>
            <a:ext cx="500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Toast UI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로 구현한 개인 </a:t>
            </a:r>
            <a:r>
              <a:rPr lang="en-US" altLang="ko-KR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프로젝트 캘린더 </a:t>
            </a:r>
            <a:r>
              <a:rPr lang="en-US" altLang="ko-KR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트러블슈팅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" name="그림 8" descr="probl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564507"/>
            <a:ext cx="1099457" cy="1099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5675" y="1278969"/>
            <a:ext cx="270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1. Random data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 처리</a:t>
            </a:r>
            <a:endParaRPr lang="en-US" altLang="ko-KR" sz="24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" name="그림 12" descr="probl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" y="3807995"/>
            <a:ext cx="1099457" cy="10994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12763" y="3543679"/>
            <a:ext cx="507844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2. Date parsing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오류</a:t>
            </a:r>
            <a:endParaRPr lang="en-US" altLang="ko-KR" sz="24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sz="2000" dirty="0" err="1" smtClean="0">
                <a:latin typeface="배달의민족 주아" pitchFamily="18" charset="-127"/>
                <a:ea typeface="배달의민족 주아" pitchFamily="18" charset="-127"/>
              </a:rPr>
              <a:t>java.text.ParseException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en-US" altLang="ko-KR" sz="2000" dirty="0" err="1" smtClean="0">
                <a:latin typeface="배달의민족 주아" pitchFamily="18" charset="-127"/>
                <a:ea typeface="배달의민족 주아" pitchFamily="18" charset="-127"/>
              </a:rPr>
              <a:t>Unparseable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 date</a:t>
            </a: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한국 표준시라고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Locale.KOREAN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 (</a:t>
            </a:r>
            <a:r>
              <a:rPr lang="en-US" altLang="ko-KR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X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 algn="r"/>
            <a:r>
              <a:rPr lang="ko-KR" altLang="en-US" sz="1400" dirty="0" smtClean="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출처 </a:t>
            </a:r>
            <a:r>
              <a:rPr lang="en-US" altLang="ko-KR" sz="1400" dirty="0" smtClean="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en-US" altLang="ko-KR" sz="1400" dirty="0" smtClean="0">
                <a:solidFill>
                  <a:srgbClr val="326295"/>
                </a:solidFill>
                <a:latin typeface="배달의민족 주아" pitchFamily="18" charset="-127"/>
                <a:ea typeface="배달의민족 주아" pitchFamily="18" charset="-127"/>
                <a:hlinkClick r:id="rId3"/>
              </a:rPr>
              <a:t>http://blog.daum.net/servant2342/7837360</a:t>
            </a:r>
            <a:endParaRPr lang="en-US" altLang="ko-KR" sz="1400" dirty="0">
              <a:solidFill>
                <a:srgbClr val="326295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6561" y="1740634"/>
            <a:ext cx="930575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generateRandomSchedule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(calendar,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renderStart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renderEnd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); -&gt;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generateSchedule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로 변경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그러나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데이터 내용은 그대로 잘 들어오는데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Date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가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Random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!!! -&gt; Moment.js(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cdn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방식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따라서 이벤트 함수 중 </a:t>
            </a:r>
            <a:r>
              <a:rPr lang="en-US" altLang="ko-KR" b="1" dirty="0" err="1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createSchedules</a:t>
            </a:r>
            <a:r>
              <a:rPr lang="ko-KR" altLang="en-US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의  </a:t>
            </a:r>
            <a:r>
              <a:rPr lang="en-US" altLang="ko-KR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date format </a:t>
            </a:r>
            <a:r>
              <a:rPr lang="ko-KR" altLang="en-US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방식을 이용하여 </a:t>
            </a:r>
            <a:r>
              <a:rPr lang="en-US" altLang="ko-KR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Schedule </a:t>
            </a:r>
            <a:r>
              <a:rPr lang="ko-KR" altLang="en-US" b="1" dirty="0" smtClean="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출력</a:t>
            </a:r>
            <a:endParaRPr lang="en-US" altLang="ko-KR" b="1" dirty="0" smtClean="0">
              <a:solidFill>
                <a:srgbClr val="BA2836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1400" dirty="0" smtClean="0">
                <a:latin typeface="배달의민족 주아" pitchFamily="18" charset="-127"/>
                <a:ea typeface="배달의민족 주아" pitchFamily="18" charset="-127"/>
                <a:hlinkClick r:id="rId4"/>
              </a:rPr>
              <a:t>출처 </a:t>
            </a:r>
            <a:r>
              <a:rPr lang="en-US" altLang="ko-KR" sz="1400" dirty="0" smtClean="0">
                <a:latin typeface="배달의민족 주아" pitchFamily="18" charset="-127"/>
                <a:ea typeface="배달의민족 주아" pitchFamily="18" charset="-127"/>
                <a:hlinkClick r:id="rId4"/>
              </a:rPr>
              <a:t>: https://ui.toast.com/tui-calendar/</a:t>
            </a:r>
            <a:endParaRPr lang="en-US" altLang="ko-KR" sz="1400" b="1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0284" y="3824754"/>
            <a:ext cx="4773282" cy="109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89857" y="5127815"/>
            <a:ext cx="11183709" cy="129266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if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!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startDate.isEmpty())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smtClean="0">
                <a:solidFill>
                  <a:srgbClr val="01010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calendar.setStartDate(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SimpleDateFormat(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"E MMM dd yyyy HH:mm:ss 'GMT'z"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400" b="1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Locale.ENGLISH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).parse(startDate));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if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!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endDate.isEmpty())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  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calendar.setEndDate(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new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SimpleDateFormat(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63A35C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"E MMM dd yyyy HH:mm:ss 'GMT'z"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400" b="1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Locale.ENGLISH</a:t>
            </a:r>
            <a:r>
              <a:rPr kumimoji="1" lang="ko-KR" altLang="ko-KR" sz="1400" b="0" i="0" u="none" strike="noStrike" cap="none" normalizeH="0" baseline="0" smtClean="0">
                <a:ln>
                  <a:noFill/>
                </a:ln>
                <a:solidFill>
                  <a:srgbClr val="010101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).parse(endDate));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smtClean="0">
                <a:solidFill>
                  <a:srgbClr val="01010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}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rgbClr val="010101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70273" y="4279667"/>
            <a:ext cx="105936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503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부트스트랩과 </a:t>
            </a:r>
            <a:r>
              <a:rPr lang="en-US" altLang="ko-KR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트러블슈팅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04.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기술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4608" y="3722914"/>
            <a:ext cx="4996231" cy="96882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data-*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속성을 이용하여 </a:t>
            </a:r>
            <a:r>
              <a:rPr lang="ko-KR" altLang="en-US" sz="1600" dirty="0" err="1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부모창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 값을 </a:t>
            </a:r>
            <a:r>
              <a:rPr lang="ko-KR" altLang="en-US" sz="1600" dirty="0" err="1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자식창으로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 넘겨</a:t>
            </a:r>
            <a:endParaRPr lang="en-US" altLang="ko-KR" sz="16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모달창</a:t>
            </a:r>
            <a:r>
              <a:rPr lang="ko-KR" altLang="en-US" sz="1600" dirty="0" err="1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에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 동적인 값을 할당</a:t>
            </a:r>
            <a:endParaRPr lang="ko-KR" altLang="en-US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740351" y="1643561"/>
            <a:ext cx="5269105" cy="19605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a </a:t>
            </a:r>
            <a:r>
              <a:rPr lang="en-US" sz="1400" dirty="0" err="1" smtClean="0">
                <a:solidFill>
                  <a:srgbClr val="0086B3"/>
                </a:solidFill>
                <a:latin typeface="Consolas"/>
              </a:rPr>
              <a:t>href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"#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editColumnModal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"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 data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toggle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"modal"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 data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sz="1400" dirty="0" err="1" smtClean="0">
                <a:solidFill>
                  <a:srgbClr val="0086B3"/>
                </a:solidFill>
                <a:latin typeface="Consolas"/>
              </a:rPr>
              <a:t>updatecol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id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"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colIdx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 "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 data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sz="1400" dirty="0" err="1" smtClean="0">
                <a:solidFill>
                  <a:srgbClr val="0086B3"/>
                </a:solidFill>
                <a:latin typeface="Consolas"/>
              </a:rPr>
              <a:t>upcolname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id </a:t>
            </a:r>
            <a:r>
              <a:rPr lang="en-US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400" dirty="0" smtClean="0">
                <a:solidFill>
                  <a:srgbClr val="0086B3"/>
                </a:solidFill>
                <a:latin typeface="Consolas"/>
              </a:rPr>
              <a:t>“</a:t>
            </a:r>
            <a:r>
              <a:rPr lang="en-US" sz="1400" dirty="0" err="1" smtClean="0">
                <a:solidFill>
                  <a:srgbClr val="0086B3"/>
                </a:solidFill>
                <a:latin typeface="Consolas"/>
              </a:rPr>
              <a:t>colname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"&gt;;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solidFill>
                <a:srgbClr val="0086B3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editColIdx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 = $(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event.relatedTarget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).data('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updatecol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-id');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editColname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 = $(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event.relatedTarget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).data('</a:t>
            </a:r>
            <a:r>
              <a:rPr lang="en-US" sz="1400" dirty="0" err="1" smtClean="0">
                <a:solidFill>
                  <a:srgbClr val="63A35C"/>
                </a:solidFill>
                <a:latin typeface="Consolas"/>
              </a:rPr>
              <a:t>upcolname</a:t>
            </a:r>
            <a:r>
              <a:rPr lang="en-US" sz="1400" dirty="0" smtClean="0">
                <a:solidFill>
                  <a:srgbClr val="63A35C"/>
                </a:solidFill>
                <a:latin typeface="Consolas"/>
              </a:rPr>
              <a:t>-id');</a:t>
            </a:r>
            <a:endParaRPr lang="en-US" sz="1400" dirty="0">
              <a:solidFill>
                <a:srgbClr val="010101"/>
              </a:solidFill>
              <a:latin typeface="Consola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0058" y="4855029"/>
            <a:ext cx="4746571" cy="1393371"/>
          </a:xfrm>
          <a:prstGeom prst="rect">
            <a:avLst/>
          </a:prstGeom>
          <a:noFill/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문제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칸반보드에서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칼럼이 생성될 경우 가로로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나열  </a:t>
            </a:r>
            <a:endParaRPr lang="en-US" altLang="ko-KR" sz="16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해결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:  flex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속성을 사용하여 해결 </a:t>
            </a:r>
            <a:endParaRPr lang="en-US" altLang="ko-KR" sz="16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flex-direction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을 통해 항목이 가로로 나열되도록 함 </a:t>
            </a:r>
            <a:endParaRPr lang="en-US" altLang="ko-KR" sz="16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09" y="1398385"/>
            <a:ext cx="6215096" cy="223347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2610647" y="1446902"/>
            <a:ext cx="1329982" cy="1966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05002" y="2515121"/>
            <a:ext cx="2754086" cy="3903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7" name="직선 화살표 연결선 36"/>
          <p:cNvCxnSpPr>
            <a:stCxn id="30" idx="2"/>
            <a:endCxn id="32" idx="0"/>
          </p:cNvCxnSpPr>
          <p:nvPr/>
        </p:nvCxnSpPr>
        <p:spPr>
          <a:xfrm rot="16200000" flipH="1">
            <a:off x="2843061" y="2076137"/>
            <a:ext cx="871560" cy="6407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7143122" y="4266092"/>
            <a:ext cx="4168463" cy="19605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#</a:t>
            </a:r>
            <a:r>
              <a:rPr lang="en-US" sz="1400" dirty="0" err="1" smtClean="0">
                <a:solidFill>
                  <a:srgbClr val="FF3399"/>
                </a:solidFill>
                <a:latin typeface="Consolas"/>
              </a:rPr>
              <a:t>kanbanIn</a:t>
            </a:r>
            <a:r>
              <a:rPr lang="en-US" sz="1400" dirty="0" smtClean="0">
                <a:solidFill>
                  <a:srgbClr val="010101"/>
                </a:solidFill>
                <a:latin typeface="Consolas"/>
              </a:rPr>
              <a:t>,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 #</a:t>
            </a:r>
            <a:r>
              <a:rPr lang="en-US" sz="1400" dirty="0" err="1" smtClean="0">
                <a:solidFill>
                  <a:srgbClr val="FF3399"/>
                </a:solidFill>
                <a:latin typeface="Consolas"/>
              </a:rPr>
              <a:t>kanbanArea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 </a:t>
            </a:r>
            <a:r>
              <a:rPr lang="en-US" sz="1400" dirty="0" smtClean="0">
                <a:solidFill>
                  <a:srgbClr val="010101"/>
                </a:solidFill>
                <a:latin typeface="Consolas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099CC"/>
                </a:solidFill>
                <a:latin typeface="Consolas"/>
              </a:rPr>
              <a:t>    overflow-y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:</a:t>
            </a:r>
            <a:r>
              <a:rPr lang="en-US" sz="1400" dirty="0" smtClean="0">
                <a:solidFill>
                  <a:srgbClr val="0066CC"/>
                </a:solidFill>
                <a:latin typeface="Consolas"/>
              </a:rPr>
              <a:t> auto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099CC"/>
                </a:solidFill>
                <a:latin typeface="Consolas"/>
              </a:rPr>
              <a:t>    display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:</a:t>
            </a:r>
            <a:r>
              <a:rPr lang="en-US" sz="1400" dirty="0" smtClean="0">
                <a:solidFill>
                  <a:srgbClr val="0066CC"/>
                </a:solidFill>
                <a:latin typeface="Consolas"/>
              </a:rPr>
              <a:t> flex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099CC"/>
                </a:solidFill>
                <a:latin typeface="Consolas"/>
              </a:rPr>
              <a:t>    flex-direction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:</a:t>
            </a:r>
            <a:r>
              <a:rPr lang="en-US" sz="1400" dirty="0" smtClean="0">
                <a:solidFill>
                  <a:srgbClr val="0066CC"/>
                </a:solidFill>
                <a:latin typeface="Consolas"/>
              </a:rPr>
              <a:t> row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099CC"/>
                </a:solidFill>
                <a:latin typeface="Consolas"/>
              </a:rPr>
              <a:t>    flex-wrap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:</a:t>
            </a:r>
            <a:r>
              <a:rPr lang="en-US" sz="1400" dirty="0" smtClean="0">
                <a:solidFill>
                  <a:srgbClr val="0066CC"/>
                </a:solidFill>
                <a:latin typeface="Consolas"/>
              </a:rPr>
              <a:t> </a:t>
            </a:r>
            <a:r>
              <a:rPr lang="en-US" sz="1400" dirty="0" err="1" smtClean="0">
                <a:solidFill>
                  <a:srgbClr val="0066CC"/>
                </a:solidFill>
                <a:latin typeface="Consolas"/>
              </a:rPr>
              <a:t>nowarp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099CC"/>
                </a:solidFill>
                <a:latin typeface="Consolas"/>
              </a:rPr>
              <a:t>    flex-flow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:</a:t>
            </a:r>
            <a:r>
              <a:rPr lang="en-US" sz="1400" dirty="0" smtClean="0">
                <a:solidFill>
                  <a:srgbClr val="0066CC"/>
                </a:solidFill>
                <a:latin typeface="Consolas"/>
              </a:rPr>
              <a:t> row</a:t>
            </a:r>
            <a:r>
              <a:rPr lang="en-US" sz="1400" dirty="0" smtClean="0">
                <a:solidFill>
                  <a:srgbClr val="FF3399"/>
                </a:solidFill>
                <a:latin typeface="Consolas"/>
              </a:rPr>
              <a:t>;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10101"/>
                </a:solidFill>
                <a:latin typeface="Consolas"/>
              </a:rPr>
              <a:t>}</a:t>
            </a:r>
            <a:endParaRPr lang="en-US" sz="1400" dirty="0" smtClean="0">
              <a:solidFill>
                <a:srgbClr val="010101"/>
              </a:solidFill>
              <a:latin typeface="Consola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86270" y="1391471"/>
            <a:ext cx="2421423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본문에 들어갈 코드</a:t>
            </a:r>
            <a:endParaRPr lang="ko-KR" altLang="en-US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70" name="Shape 69"/>
          <p:cNvCxnSpPr/>
          <p:nvPr/>
        </p:nvCxnSpPr>
        <p:spPr>
          <a:xfrm>
            <a:off x="5496775" y="1837786"/>
            <a:ext cx="1341548" cy="50235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3940628" y="3276600"/>
            <a:ext cx="2580425" cy="4463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모달창에</a:t>
            </a:r>
            <a:r>
              <a:rPr lang="ko-KR" altLang="en-US" sz="16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 들어갈 자바스크립트</a:t>
            </a:r>
            <a:endParaRPr lang="ko-KR" altLang="en-US" sz="1600" dirty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73" name="Shape 69"/>
          <p:cNvCxnSpPr>
            <a:stCxn id="72" idx="0"/>
          </p:cNvCxnSpPr>
          <p:nvPr/>
        </p:nvCxnSpPr>
        <p:spPr>
          <a:xfrm rot="5400000" flipH="1" flipV="1">
            <a:off x="5734345" y="2303254"/>
            <a:ext cx="469842" cy="1476851"/>
          </a:xfrm>
          <a:prstGeom prst="bentConnector2">
            <a:avLst/>
          </a:prstGeom>
          <a:ln w="381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 descr="probl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7" y="5148943"/>
            <a:ext cx="1099457" cy="10994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03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47" grpId="0" animBg="1"/>
      <p:bldP spid="30" grpId="0" animBg="1"/>
      <p:bldP spid="32" grpId="0" animBg="1"/>
      <p:bldP spid="66" grpId="0" animBg="1"/>
      <p:bldP spid="69" grpId="0" animBg="1"/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배달의민족 주아" pitchFamily="18" charset="-127"/>
                <a:ea typeface="배달의민족 주아" pitchFamily="18" charset="-127"/>
              </a:rPr>
              <a:t>05. </a:t>
            </a:r>
            <a:r>
              <a:rPr kumimoji="1" lang="ko-KR" altLang="en-US" sz="2400" dirty="0">
                <a:latin typeface="배달의민족 주아" pitchFamily="18" charset="-127"/>
                <a:ea typeface="배달의민족 주아" pitchFamily="18" charset="-127"/>
              </a:rPr>
              <a:t>팀원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37C338B-611A-40FE-8585-1CC256C852D1}"/>
              </a:ext>
            </a:extLst>
          </p:cNvPr>
          <p:cNvSpPr txBox="1"/>
          <p:nvPr/>
        </p:nvSpPr>
        <p:spPr>
          <a:xfrm>
            <a:off x="489857" y="789043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Family 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FF764AB-E522-4FB1-80B8-CB98E1AE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95" y="1678011"/>
            <a:ext cx="2093539" cy="20473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4D6C43-2F19-4E50-95F2-6D7DA8516E95}"/>
              </a:ext>
            </a:extLst>
          </p:cNvPr>
          <p:cNvSpPr/>
          <p:nvPr/>
        </p:nvSpPr>
        <p:spPr>
          <a:xfrm>
            <a:off x="315362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Colin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김진성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뜻 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성인처럼 뜻을 떨쳐라</a:t>
            </a:r>
            <a:endParaRPr lang="en-US" altLang="ko-KR" sz="1600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혈액형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A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명대사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넌 알아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995ECC9-1E8C-4CAE-99AA-F5DD40B995F1}"/>
              </a:ext>
            </a:extLst>
          </p:cNvPr>
          <p:cNvSpPr/>
          <p:nvPr/>
        </p:nvSpPr>
        <p:spPr>
          <a:xfrm>
            <a:off x="2703823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Crystal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배인영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뜻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현명하고 뛰어나게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혈액형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B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명대사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있잖아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4EB45DA-9A47-4871-8747-E29A8FD11133}"/>
              </a:ext>
            </a:extLst>
          </p:cNvPr>
          <p:cNvSpPr/>
          <p:nvPr/>
        </p:nvSpPr>
        <p:spPr>
          <a:xfrm>
            <a:off x="5092284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Cindy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윤다정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뜻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다정한 사람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혈액형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O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명대사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Please..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9D0FFC0-4ABF-41AB-B8E9-6B7D5F3B31AA}"/>
              </a:ext>
            </a:extLst>
          </p:cNvPr>
          <p:cNvSpPr/>
          <p:nvPr/>
        </p:nvSpPr>
        <p:spPr>
          <a:xfrm>
            <a:off x="748074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Chole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이정은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뜻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은혜롭게 다스려라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혈액형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B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명대사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완전 성공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9DD3749-D532-4536-97C3-F488104ABD01}"/>
              </a:ext>
            </a:extLst>
          </p:cNvPr>
          <p:cNvSpPr/>
          <p:nvPr/>
        </p:nvSpPr>
        <p:spPr>
          <a:xfrm>
            <a:off x="979389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Cathy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이름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정은아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뜻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은처럼 예쁘게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혈액형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O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형</a:t>
            </a:r>
            <a:endParaRPr lang="en-US" altLang="ko-KR" dirty="0">
              <a:solidFill>
                <a:schemeClr val="tx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명대사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사주세요</a:t>
            </a:r>
            <a:r>
              <a:rPr lang="en-US" altLang="ko-KR" dirty="0">
                <a:solidFill>
                  <a:schemeClr val="tx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ED97960-1731-4D0A-9769-B3EEF36CF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45" y="1678011"/>
            <a:ext cx="2086434" cy="20473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6E426C-9698-45CD-850B-C668D4FA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84" y="1676011"/>
            <a:ext cx="2161745" cy="204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814A0721-BDF3-4B33-87CE-8781ED26C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823" y="1676011"/>
            <a:ext cx="2196840" cy="20493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1CE0A41-BE13-4899-920B-F14F111726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9" t="11012" r="10424" b="17585"/>
          <a:stretch/>
        </p:blipFill>
        <p:spPr>
          <a:xfrm>
            <a:off x="315363" y="1678011"/>
            <a:ext cx="2196839" cy="20473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EF84505-4726-4A09-AC59-DFC8CD553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484" y="1649730"/>
            <a:ext cx="395754" cy="3957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26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주제 선정 이유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2169" y="2688792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업무와 사생활 분리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169" y="3499776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6881" y="4354305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공유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852" y="1659547"/>
            <a:ext cx="544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주아" pitchFamily="18" charset="-127"/>
                <a:ea typeface="배달의민족 주아" pitchFamily="18" charset="-127"/>
              </a:rPr>
              <a:t>사용자들이 말하는 </a:t>
            </a:r>
            <a:r>
              <a:rPr lang="ko-KR" altLang="en-US" sz="280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협업 툴</a:t>
            </a:r>
            <a:r>
              <a:rPr lang="ko-KR" altLang="en-US" sz="2400">
                <a:latin typeface="배달의민족 주아" pitchFamily="18" charset="-127"/>
                <a:ea typeface="배달의민족 주아" pitchFamily="18" charset="-127"/>
              </a:rPr>
              <a:t>을 사용하는 이유</a:t>
            </a:r>
            <a:r>
              <a:rPr lang="en-US" altLang="ko-KR" sz="2400">
                <a:latin typeface="배달의민족 주아" pitchFamily="18" charset="-127"/>
                <a:ea typeface="배달의민족 주아" pitchFamily="18" charset="-127"/>
              </a:rPr>
              <a:t>?</a:t>
            </a:r>
            <a:endParaRPr lang="en-US" altLang="ko-KR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79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>
            <a:extLst>
              <a:ext uri="{FF2B5EF4-FFF2-40B4-BE49-F238E27FC236}">
                <a16:creationId xmlns="" xmlns:a16="http://schemas.microsoft.com/office/drawing/2014/main" id="{FD2BE796-18C4-7542-922F-AC07CCDE25AD}"/>
              </a:ext>
            </a:extLst>
          </p:cNvPr>
          <p:cNvSpPr/>
          <p:nvPr/>
        </p:nvSpPr>
        <p:spPr>
          <a:xfrm>
            <a:off x="3598532" y="2971800"/>
            <a:ext cx="73152" cy="914400"/>
          </a:xfrm>
          <a:prstGeom prst="leftBracket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대괄호[L] 12">
            <a:extLst>
              <a:ext uri="{FF2B5EF4-FFF2-40B4-BE49-F238E27FC236}">
                <a16:creationId xmlns="" xmlns:a16="http://schemas.microsoft.com/office/drawing/2014/main" id="{EFECA2F4-7A60-7B4A-9E41-4C7AFF855ED1}"/>
              </a:ext>
            </a:extLst>
          </p:cNvPr>
          <p:cNvSpPr/>
          <p:nvPr/>
        </p:nvSpPr>
        <p:spPr>
          <a:xfrm flipH="1">
            <a:off x="8510530" y="2971799"/>
            <a:ext cx="73152" cy="914400"/>
          </a:xfrm>
          <a:prstGeom prst="leftBracket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03366" y="3015340"/>
            <a:ext cx="4849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그동안 수고하셨습니다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3411" y="6052459"/>
            <a:ext cx="580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다들 빠르게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취뽀하고</a:t>
            </a:r>
            <a:r>
              <a:rPr lang="ko-KR" altLang="en-US" sz="16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적게 일하고 많이 버세요♥ 강사님 너무 감사했어요</a:t>
            </a:r>
            <a:endParaRPr lang="en-US" altLang="ko-KR" sz="16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5C89E7D-FCD8-254C-B718-BA729EAA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68" y="6041573"/>
            <a:ext cx="386945" cy="386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223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주제 선정 이유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7" y="1770624"/>
            <a:ext cx="1928178" cy="19281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02339" y="1749248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교육 과정 </a:t>
            </a:r>
            <a:r>
              <a:rPr lang="en-US" altLang="ko-KR"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개월간 잔디만 사용해 온 </a:t>
            </a:r>
            <a:r>
              <a:rPr lang="en-US" altLang="ko-KR">
                <a:latin typeface="배달의민족 주아" pitchFamily="18" charset="-127"/>
                <a:ea typeface="배달의민족 주아" pitchFamily="18" charset="-127"/>
              </a:rPr>
              <a:t>J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님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969704" y="2196571"/>
            <a:ext cx="4071867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잔디는 직관적인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진입 장벽이 낮고 누구나 쉽게 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사용이 </a:t>
            </a:r>
            <a:r>
              <a:rPr lang="ko-KR" altLang="en-US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 것이 장점이에요</a:t>
            </a:r>
            <a:r>
              <a:rPr lang="en-US" altLang="ko-KR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just"/>
            <a:r>
              <a:rPr lang="ko-KR" altLang="en-US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그렇지만</a:t>
            </a:r>
            <a:r>
              <a:rPr lang="en-US" altLang="ko-KR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메신저 형태이기 때문에 대화 내용이 지나가면 </a:t>
            </a:r>
            <a:r>
              <a:rPr lang="ko-KR" altLang="en-US" dirty="0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</a:t>
            </a:r>
            <a:r>
              <a:rPr lang="ko-KR" altLang="en-US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주제의 </a:t>
            </a:r>
            <a:r>
              <a:rPr lang="ko-KR" altLang="en-US" smtClean="0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내용을 </a:t>
            </a:r>
            <a:r>
              <a:rPr lang="ko-KR" altLang="en-US" dirty="0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찾아보기가 어려웠어요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2907" y="2118580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BC28ED5-3D0E-4FD2-A862-E7BDFD32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99" y="1538940"/>
            <a:ext cx="723810" cy="7333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952"/>
          <a:stretch/>
        </p:blipFill>
        <p:spPr>
          <a:xfrm>
            <a:off x="6309526" y="1525829"/>
            <a:ext cx="5588560" cy="50323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0B8D085-D359-4E13-A05F-5A724B992E70}"/>
              </a:ext>
            </a:extLst>
          </p:cNvPr>
          <p:cNvSpPr txBox="1"/>
          <p:nvPr/>
        </p:nvSpPr>
        <p:spPr>
          <a:xfrm>
            <a:off x="8330969" y="5462390"/>
            <a:ext cx="163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OWL</a:t>
            </a:r>
          </a:p>
        </p:txBody>
      </p:sp>
      <p:sp>
        <p:nvSpPr>
          <p:cNvPr id="26" name="설명선 2 25"/>
          <p:cNvSpPr/>
          <p:nvPr/>
        </p:nvSpPr>
        <p:spPr>
          <a:xfrm>
            <a:off x="489857" y="4047248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139500"/>
              <a:gd name="adj6" fmla="val 137375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깔끔한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관리에 탁월한 </a:t>
            </a:r>
            <a:r>
              <a:rPr lang="ko-KR" altLang="en-US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대시보드</a:t>
            </a:r>
          </a:p>
        </p:txBody>
      </p:sp>
    </p:spTree>
    <p:extLst>
      <p:ext uri="{BB962C8B-B14F-4D97-AF65-F5344CB8AC3E}">
        <p14:creationId xmlns="" xmlns:p14="http://schemas.microsoft.com/office/powerpoint/2010/main" val="11479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주제 선정 이유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2169" y="2688792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업무와 사생활 분리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169" y="3499776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6881" y="4354305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공유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6880" y="2121212"/>
            <a:ext cx="467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사용자들이 말하는 </a:t>
            </a:r>
            <a:r>
              <a:rPr lang="ko-KR" altLang="en-US" sz="2400">
                <a:solidFill>
                  <a:srgbClr val="BA2836"/>
                </a:solidFill>
                <a:latin typeface="배달의민족 주아" pitchFamily="18" charset="-127"/>
                <a:ea typeface="배달의민족 주아" pitchFamily="18" charset="-127"/>
              </a:rPr>
              <a:t>협업 툴</a:t>
            </a:r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을 사용하는 이유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?</a:t>
            </a:r>
            <a:endParaRPr lang="en-US" altLang="ko-KR" sz="20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5" y="1538940"/>
            <a:ext cx="1928178" cy="1928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60" y="4142033"/>
            <a:ext cx="1885248" cy="19822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15943" y="4142033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회사 내에서 아사나를 사용하는 </a:t>
            </a:r>
            <a:r>
              <a:rPr lang="en-US" altLang="ko-KR">
                <a:latin typeface="배달의민족 주아" pitchFamily="18" charset="-127"/>
                <a:ea typeface="배달의민족 주아" pitchFamily="18" charset="-127"/>
              </a:rPr>
              <a:t>K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님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669187" y="4558275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칸반보드 또는 캘린더로 업무와 프로젝트를 쉽게 관리할 수 있지만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드라이브를 따로 제공하지 않기 때문에 파일 공유 및 관리가 힘들어요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>
              <a:solidFill>
                <a:srgbClr val="BA283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77141" y="4558275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05057" y="1517564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교육 과정 </a:t>
            </a:r>
            <a:r>
              <a:rPr lang="en-US" altLang="ko-KR"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개월간 잔디만 사용해 온 </a:t>
            </a:r>
            <a:r>
              <a:rPr lang="en-US" altLang="ko-KR">
                <a:latin typeface="배달의민족 주아" pitchFamily="18" charset="-127"/>
                <a:ea typeface="배달의민족 주아" pitchFamily="18" charset="-127"/>
              </a:rPr>
              <a:t>J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님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572422" y="1964887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직관적인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진입 장벽이 낮고 누구나 쉽게 사용이 가능하지만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메신저 형태이기 때문에 대화 내용이 지나가면 </a:t>
            </a:r>
            <a:r>
              <a:rPr lang="ko-KR" altLang="en-US" dirty="0">
                <a:solidFill>
                  <a:srgbClr val="BA283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주제의 내용을 찾아보기가 어려웠어요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75625" y="1886896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BC28ED5-3D0E-4FD2-A862-E7BDFD32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517" y="1307256"/>
            <a:ext cx="723810" cy="733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36FBBEF-F0F0-49C9-85E7-5B7C4244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117" y="3964849"/>
            <a:ext cx="740609" cy="7105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79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OWL </a:t>
            </a:r>
            <a:r>
              <a:rPr lang="ko-KR" altLang="en-US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952"/>
          <a:stretch/>
        </p:blipFill>
        <p:spPr>
          <a:xfrm>
            <a:off x="3292927" y="962823"/>
            <a:ext cx="5606143" cy="5048187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>
            <a:off x="313097" y="1589314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139500"/>
              <a:gd name="adj6" fmla="val 137375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깔끔한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관리에 탁월한 </a:t>
            </a:r>
            <a:r>
              <a:rPr lang="ko-KR" altLang="en-US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대시보드</a:t>
            </a:r>
          </a:p>
        </p:txBody>
      </p:sp>
      <p:sp>
        <p:nvSpPr>
          <p:cNvPr id="25" name="설명선 2 24"/>
          <p:cNvSpPr/>
          <p:nvPr/>
        </p:nvSpPr>
        <p:spPr>
          <a:xfrm>
            <a:off x="313097" y="5243567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-18962"/>
              <a:gd name="adj6" fmla="val 138471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폴더와 파일을 체계적으로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관리할 수 있는 </a:t>
            </a:r>
            <a:r>
              <a:rPr lang="ko-KR" altLang="en-US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</a:p>
        </p:txBody>
      </p:sp>
      <p:sp>
        <p:nvSpPr>
          <p:cNvPr id="19" name="설명선 2 18"/>
          <p:cNvSpPr/>
          <p:nvPr/>
        </p:nvSpPr>
        <p:spPr>
          <a:xfrm>
            <a:off x="8779328" y="1589314"/>
            <a:ext cx="3075216" cy="685800"/>
          </a:xfrm>
          <a:prstGeom prst="borderCallout2">
            <a:avLst>
              <a:gd name="adj1" fmla="val 47322"/>
              <a:gd name="adj2" fmla="val -231"/>
              <a:gd name="adj3" fmla="val 47321"/>
              <a:gd name="adj4" fmla="val -13741"/>
              <a:gd name="adj5" fmla="val 139484"/>
              <a:gd name="adj6" fmla="val -37534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진행상황을 한 눈에 </a:t>
            </a:r>
            <a:endParaRPr lang="en-US" altLang="ko-KR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볼 수 있는 </a:t>
            </a:r>
            <a:r>
              <a:rPr lang="ko-KR" altLang="en-US" sz="200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칸반보드</a:t>
            </a:r>
          </a:p>
        </p:txBody>
      </p:sp>
      <p:sp>
        <p:nvSpPr>
          <p:cNvPr id="27" name="설명선 2 26"/>
          <p:cNvSpPr/>
          <p:nvPr/>
        </p:nvSpPr>
        <p:spPr>
          <a:xfrm>
            <a:off x="8779328" y="5265338"/>
            <a:ext cx="3075216" cy="685800"/>
          </a:xfrm>
          <a:prstGeom prst="borderCallout2">
            <a:avLst>
              <a:gd name="adj1" fmla="val 44147"/>
              <a:gd name="adj2" fmla="val -939"/>
              <a:gd name="adj3" fmla="val 44147"/>
              <a:gd name="adj4" fmla="val -12679"/>
              <a:gd name="adj5" fmla="val -46230"/>
              <a:gd name="adj6" fmla="val -37180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의사소통이 가능한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</a:t>
            </a:r>
            <a:r>
              <a:rPr lang="en-US" altLang="ko-KR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32629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알람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0B8D085-D359-4E13-A05F-5A724B992E70}"/>
              </a:ext>
            </a:extLst>
          </p:cNvPr>
          <p:cNvSpPr txBox="1"/>
          <p:nvPr/>
        </p:nvSpPr>
        <p:spPr>
          <a:xfrm>
            <a:off x="5648600" y="4896006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OWL</a:t>
            </a:r>
          </a:p>
        </p:txBody>
      </p:sp>
    </p:spTree>
    <p:extLst>
      <p:ext uri="{BB962C8B-B14F-4D97-AF65-F5344CB8AC3E}">
        <p14:creationId xmlns="" xmlns:p14="http://schemas.microsoft.com/office/powerpoint/2010/main" val="171079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19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일정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857" y="778157"/>
            <a:ext cx="19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Github Milestones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1383891"/>
            <a:ext cx="10014857" cy="506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포인트가 5개인 별 2"/>
          <p:cNvSpPr/>
          <p:nvPr/>
        </p:nvSpPr>
        <p:spPr>
          <a:xfrm>
            <a:off x="6520542" y="3091543"/>
            <a:ext cx="174172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509656" y="4016829"/>
            <a:ext cx="174172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6509655" y="4963887"/>
            <a:ext cx="174172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6520542" y="5823857"/>
            <a:ext cx="174172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666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일정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Github Kanban Board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1326873"/>
            <a:ext cx="9993085" cy="51020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81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7CB002D-8420-B548-9BEA-2E18D8A9A204}"/>
              </a:ext>
            </a:extLst>
          </p:cNvPr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8B80B4-792D-174E-8B2C-A10CA85CDD01}"/>
              </a:ext>
            </a:extLst>
          </p:cNvPr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각 삼각형[R] 8">
            <a:extLst>
              <a:ext uri="{FF2B5EF4-FFF2-40B4-BE49-F238E27FC236}">
                <a16:creationId xmlns="" xmlns:a16="http://schemas.microsoft.com/office/drawing/2014/main" id="{E9289217-6E56-7D4B-B6FB-329F373CAF3E}"/>
              </a:ext>
            </a:extLst>
          </p:cNvPr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49EE5DD-2363-0B42-B4FD-2464134E7BE2}"/>
              </a:ext>
            </a:extLst>
          </p:cNvPr>
          <p:cNvSpPr txBox="1"/>
          <p:nvPr/>
        </p:nvSpPr>
        <p:spPr>
          <a:xfrm>
            <a:off x="212837" y="19949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배달의민족 주아" pitchFamily="18" charset="-127"/>
                <a:ea typeface="배달의민족 주아" pitchFamily="18" charset="-127"/>
              </a:rPr>
              <a:t>01. </a:t>
            </a:r>
            <a:r>
              <a:rPr kumimoji="1" lang="ko-KR" altLang="en-US" sz="2400">
                <a:latin typeface="배달의민족 주아" pitchFamily="18" charset="-127"/>
                <a:ea typeface="배달의민족 주아" pitchFamily="18" charset="-127"/>
              </a:rPr>
              <a:t>프로젝트 일정</a:t>
            </a:r>
            <a:endParaRPr kumimoji="1"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Github Issue - </a:t>
            </a:r>
            <a:r>
              <a:rPr lang="ko-KR" altLang="en-US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회의록</a:t>
            </a:r>
            <a:endParaRPr lang="en-US" altLang="ko-KR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7" y="1282753"/>
            <a:ext cx="7665334" cy="5162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49" y="1862252"/>
            <a:ext cx="5052549" cy="458315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46449" y="2274849"/>
            <a:ext cx="3217200" cy="2598234"/>
          </a:xfrm>
          <a:prstGeom prst="straightConnector1">
            <a:avLst/>
          </a:prstGeom>
          <a:ln w="38100">
            <a:solidFill>
              <a:srgbClr val="32629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122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accent5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964</Words>
  <Application>Microsoft Office PowerPoint</Application>
  <PresentationFormat>사용자 지정</PresentationFormat>
  <Paragraphs>257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굴림</vt:lpstr>
      <vt:lpstr>Arial</vt:lpstr>
      <vt:lpstr>맑은 고딕</vt:lpstr>
      <vt:lpstr>배달의민족 주아</vt:lpstr>
      <vt:lpstr>Consolas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USER</cp:lastModifiedBy>
  <cp:revision>330</cp:revision>
  <dcterms:created xsi:type="dcterms:W3CDTF">2018-10-06T07:20:02Z</dcterms:created>
  <dcterms:modified xsi:type="dcterms:W3CDTF">2020-02-10T08:17:53Z</dcterms:modified>
</cp:coreProperties>
</file>